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DAB822-BA76-4D78-A9CF-6AFE382E198D}">
  <a:tblStyle styleId="{AEDAB822-BA76-4D78-A9CF-6AFE382E19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3da8b7e40_0_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3da8b7e40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73da8b7e40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3da8b7e40_0_1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3da8b7e40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73da8b7e40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3da8b7e40_0_1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3da8b7e40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73da8b7e40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690d13d79_0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690d13d7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프레임 간 2.5초의 간격으로 이미지가 비슷하지만 약간씩 달라 증강 비슷한 효과도 있었음</a:t>
            </a:r>
            <a:endParaRPr/>
          </a:p>
        </p:txBody>
      </p:sp>
      <p:sp>
        <p:nvSpPr>
          <p:cNvPr id="175" name="Google Shape;175;g2e690d13d7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690d13d79_0_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690d13d79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e690d13d79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3ddfba321_1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3ddfba321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73ddfba321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690d13d79_0_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690d13d7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e690d13d79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3da8b7e40_0_2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3da8b7e40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3da8b7e40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690d13d79_0_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690d13d79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e690d13d79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690d13d79_0_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690d13d79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e690d13d79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73da8b7e40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g273da8b7e40_0_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3ddfba321_1_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3ddfba321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73ddfba321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690d13d79_0_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690d13d79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e690d13d79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3ddfba321_1_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3ddfba321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73ddfba321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609db3141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609db314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e609db314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3da8b7e40_1_1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3da8b7e40_1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73da8b7e40_1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3da8b7e4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273da8b7e40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3da8b7e4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273da8b7e40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690d13d79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690d13d7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애니메이션 추가</a:t>
            </a:r>
            <a:endParaRPr/>
          </a:p>
        </p:txBody>
      </p:sp>
      <p:sp>
        <p:nvSpPr>
          <p:cNvPr id="80" name="Google Shape;80;g2e690d13d7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609db3141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609db314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e609db314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3da8b7e40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3da8b7e4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73da8b7e4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525" y="-4763"/>
            <a:ext cx="9220201" cy="690554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7182194" y="174847"/>
            <a:ext cx="1961806" cy="5650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684213" y="2349502"/>
            <a:ext cx="7772400" cy="1008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051049" y="3429003"/>
            <a:ext cx="64008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̶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7354149" y="174847"/>
            <a:ext cx="1617896" cy="5650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/>
          <p:nvPr>
            <p:ph idx="2" type="body"/>
          </p:nvPr>
        </p:nvSpPr>
        <p:spPr>
          <a:xfrm>
            <a:off x="3570056" y="5167042"/>
            <a:ext cx="2061038" cy="252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̶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85720" y="44626"/>
            <a:ext cx="8572560" cy="487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7240384" y="6118447"/>
            <a:ext cx="1617896" cy="5650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82880" y="723205"/>
            <a:ext cx="8828115" cy="556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❖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̶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ㅈ1_제목 슬라이드">
  <p:cSld name="ㅈ1_제목 슬라이드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525" y="-4763"/>
            <a:ext cx="9220201" cy="690554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ctrTitle"/>
          </p:nvPr>
        </p:nvSpPr>
        <p:spPr>
          <a:xfrm>
            <a:off x="685800" y="2590571"/>
            <a:ext cx="7772400" cy="1008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7182194" y="174847"/>
            <a:ext cx="1961806" cy="5650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슬라이드">
  <p:cSld name="내용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285720" y="44626"/>
            <a:ext cx="8572560" cy="487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/>
          <p:nvPr/>
        </p:nvSpPr>
        <p:spPr>
          <a:xfrm>
            <a:off x="7240384" y="6118447"/>
            <a:ext cx="1617896" cy="5650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82880" y="723205"/>
            <a:ext cx="8828115" cy="556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̶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7356764" y="6342610"/>
            <a:ext cx="1554480" cy="48213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197839" y="6414401"/>
            <a:ext cx="12053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/10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ctrTitle"/>
          </p:nvPr>
        </p:nvSpPr>
        <p:spPr>
          <a:xfrm>
            <a:off x="227013" y="2959102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i="0" lang="ko-KR" sz="3800">
                <a:solidFill>
                  <a:srgbClr val="FFFFFF"/>
                </a:solidFill>
              </a:rPr>
              <a:t>코스포 x 데이콘 자동차 충돌 분석 AI경진대회</a:t>
            </a:r>
            <a:br>
              <a:rPr i="0" lang="ko-KR" sz="3800">
                <a:solidFill>
                  <a:srgbClr val="FFFFFF"/>
                </a:solidFill>
              </a:rPr>
            </a:br>
            <a:endParaRPr sz="3800"/>
          </a:p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6293825" y="3890900"/>
            <a:ext cx="2904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ko-KR"/>
              <a:t>안익균, 좌대현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>
            <a:off x="375941" y="1888631"/>
            <a:ext cx="1687200" cy="8535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ko-KR" sz="24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rash</a:t>
            </a:r>
            <a:endParaRPr b="1"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375941" y="2956865"/>
            <a:ext cx="1687200" cy="8535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lang="ko-KR" sz="21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go</a:t>
            </a:r>
            <a:endParaRPr b="1" sz="21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Involve</a:t>
            </a:r>
            <a:endParaRPr b="1" sz="2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375941" y="4025100"/>
            <a:ext cx="1687200" cy="8535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lang="ko-KR" sz="2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eather</a:t>
            </a:r>
            <a:endParaRPr b="1" sz="22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375941" y="5093334"/>
            <a:ext cx="1687200" cy="8535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ko-KR" sz="23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iming</a:t>
            </a:r>
            <a:endParaRPr b="1" sz="22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246650" y="910551"/>
            <a:ext cx="1945800" cy="504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Method 1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2461025" y="1888626"/>
            <a:ext cx="5072700" cy="75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Val F1 : 0.99326     ResNet 3D-18</a:t>
            </a:r>
            <a:endParaRPr b="1" sz="1300">
              <a:solidFill>
                <a:srgbClr val="0000FF"/>
              </a:solidFill>
            </a:endParaRPr>
          </a:p>
        </p:txBody>
      </p:sp>
      <p:sp>
        <p:nvSpPr>
          <p:cNvPr id="138" name="Google Shape;138;p15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Model </a:t>
            </a:r>
            <a:r>
              <a:rPr lang="ko-KR" sz="3800"/>
              <a:t>Train</a:t>
            </a:r>
            <a:r>
              <a:rPr lang="ko-KR" sz="3800"/>
              <a:t>  </a:t>
            </a:r>
            <a:r>
              <a:rPr lang="ko-KR" sz="2300"/>
              <a:t>: For 4 Class</a:t>
            </a:r>
            <a:endParaRPr sz="2300"/>
          </a:p>
        </p:txBody>
      </p:sp>
      <p:sp>
        <p:nvSpPr>
          <p:cNvPr id="139" name="Google Shape;139;p15"/>
          <p:cNvSpPr/>
          <p:nvPr/>
        </p:nvSpPr>
        <p:spPr>
          <a:xfrm>
            <a:off x="2461025" y="910575"/>
            <a:ext cx="2134200" cy="5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F1: 0.484 / 0.590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2461025" y="2966701"/>
            <a:ext cx="5072700" cy="75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Val F1 :  0.90359    ResNet 3D-18</a:t>
            </a:r>
            <a:endParaRPr b="1" sz="1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0.89623    </a:t>
            </a: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Swin3D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2461025" y="4025101"/>
            <a:ext cx="5072700" cy="75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Val F1 :  0.88831    ResNet 3D-18</a:t>
            </a:r>
            <a:endParaRPr b="1" sz="1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0.74585    Swin3D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2461025" y="5093326"/>
            <a:ext cx="5072700" cy="75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Val F1 :  0.95678    ResNet 3D-18</a:t>
            </a:r>
            <a:endParaRPr b="1" sz="1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0.90359    </a:t>
            </a: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Swin3D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>
            <a:off x="341400" y="1940225"/>
            <a:ext cx="1842000" cy="14769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crash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ego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341400" y="3697186"/>
            <a:ext cx="1842000" cy="9318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  <a:endParaRPr b="1" sz="22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341400" y="5072685"/>
            <a:ext cx="1842000" cy="9318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timing</a:t>
            </a:r>
            <a:endParaRPr b="1" sz="23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200250" y="853525"/>
            <a:ext cx="2124300" cy="5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 2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2588400" y="2302313"/>
            <a:ext cx="5072700" cy="75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0.96029     ResNet 3D-18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2588400" y="876625"/>
            <a:ext cx="2593500" cy="5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F1: 0.559 / 0.628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2588400" y="3786726"/>
            <a:ext cx="5072700" cy="75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0.88831    </a:t>
            </a: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esNet 3D-18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2588400" y="5162226"/>
            <a:ext cx="5072700" cy="75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0.95678    ResNet 3D-18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Model Train  </a:t>
            </a:r>
            <a:r>
              <a:rPr lang="ko-KR" sz="2300"/>
              <a:t>: For 3 Class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426875" y="3711636"/>
            <a:ext cx="1842000" cy="931800"/>
          </a:xfrm>
          <a:prstGeom prst="ellipse">
            <a:avLst/>
          </a:prstGeom>
          <a:solidFill>
            <a:srgbClr val="93C47D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  <a:endParaRPr b="1"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426875" y="5230210"/>
            <a:ext cx="1842000" cy="9318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timing</a:t>
            </a:r>
            <a:endParaRPr b="1" sz="23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1250150" y="4455725"/>
            <a:ext cx="1267800" cy="2775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57150" rotWithShape="0" algn="bl" dist="952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285725" y="921487"/>
            <a:ext cx="2124300" cy="5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 3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673875" y="2147513"/>
            <a:ext cx="5072700" cy="75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0.96029     ResNet 3D-18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2673875" y="914575"/>
            <a:ext cx="2124300" cy="5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F1: 0.725/0.607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2673875" y="3362125"/>
            <a:ext cx="5072700" cy="163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❏"/>
            </a:pPr>
            <a:r>
              <a:rPr b="1"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0.87193    ResNet50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❏"/>
            </a:pPr>
            <a:r>
              <a:rPr b="1"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0.87521    EfficientNet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❏"/>
            </a:pPr>
            <a:r>
              <a:rPr b="1"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0.89163    ConvNeXt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Calibri"/>
              <a:buChar char="❏"/>
            </a:pPr>
            <a:r>
              <a:rPr b="1" lang="ko-KR" sz="1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Val F1 :  0.92509    Swin-Transformer</a:t>
            </a:r>
            <a:endParaRPr b="1" sz="1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❏"/>
            </a:pPr>
            <a:r>
              <a:rPr b="1"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0.88282    VIT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2673875" y="5319751"/>
            <a:ext cx="5072700" cy="75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92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❏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 F1 :  0.95678    ResNet 3D-18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426875" y="1785425"/>
            <a:ext cx="1842000" cy="14769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crash 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ego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Model Train  </a:t>
            </a:r>
            <a:r>
              <a:rPr lang="ko-KR" sz="2300"/>
              <a:t>:  Image Classification to weather </a:t>
            </a:r>
            <a:endParaRPr sz="3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W</a:t>
            </a:r>
            <a:r>
              <a:rPr lang="ko-KR" sz="3800"/>
              <a:t>eather  </a:t>
            </a:r>
            <a:r>
              <a:rPr lang="ko-KR" sz="2300"/>
              <a:t>: about data</a:t>
            </a:r>
            <a:endParaRPr sz="2300"/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182880" y="875605"/>
            <a:ext cx="8828100" cy="556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600"/>
              <a:t>이미지 분류 Why?</a:t>
            </a:r>
            <a:endParaRPr b="1" sz="26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Weather는 맥락의 중요성 낮음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많은 Train data 활용 가능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Frame 0</a:t>
            </a:r>
            <a:r>
              <a:rPr lang="ko-KR"/>
              <a:t>, 25, 49 사용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 rotWithShape="1">
          <a:blip r:embed="rId3">
            <a:alphaModFix/>
          </a:blip>
          <a:srcRect b="0" l="4356" r="1339" t="0"/>
          <a:stretch/>
        </p:blipFill>
        <p:spPr>
          <a:xfrm>
            <a:off x="720200" y="3019000"/>
            <a:ext cx="8225976" cy="16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82875" y="875600"/>
            <a:ext cx="8828100" cy="548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600"/>
              <a:t>Data </a:t>
            </a:r>
            <a:r>
              <a:rPr b="1" lang="ko-KR" sz="2600"/>
              <a:t>augmentation</a:t>
            </a:r>
            <a:r>
              <a:rPr b="1" lang="ko-KR" sz="2600"/>
              <a:t> : </a:t>
            </a:r>
            <a:r>
              <a:rPr lang="ko-KR" sz="2200"/>
              <a:t>transforms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 b="20954" l="0" r="39842" t="18553"/>
          <a:stretch/>
        </p:blipFill>
        <p:spPr>
          <a:xfrm>
            <a:off x="233850" y="1511750"/>
            <a:ext cx="8757751" cy="18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Weather  </a:t>
            </a:r>
            <a:r>
              <a:rPr lang="ko-KR" sz="2300"/>
              <a:t>: data </a:t>
            </a:r>
            <a:r>
              <a:rPr lang="ko-KR" sz="2300"/>
              <a:t>augmentation</a:t>
            </a:r>
            <a:endParaRPr sz="2300"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19622" l="59991" r="20141" t="19249"/>
          <a:stretch/>
        </p:blipFill>
        <p:spPr>
          <a:xfrm>
            <a:off x="3107800" y="3508850"/>
            <a:ext cx="3028432" cy="198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79798" r="0" t="0"/>
          <a:stretch/>
        </p:blipFill>
        <p:spPr>
          <a:xfrm>
            <a:off x="6240898" y="3508850"/>
            <a:ext cx="2564025" cy="27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182875" y="3563625"/>
            <a:ext cx="30000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ColorJitter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 : 밝기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     : 대비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saturation : 채도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hue	          : 톤 조절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Weather  </a:t>
            </a:r>
            <a:r>
              <a:rPr lang="ko-KR" sz="2300"/>
              <a:t>: class </a:t>
            </a:r>
            <a:r>
              <a:rPr lang="ko-KR" sz="2300"/>
              <a:t>imbalance</a:t>
            </a:r>
            <a:endParaRPr sz="2300"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75" y="2230075"/>
            <a:ext cx="7194399" cy="26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182875" y="875602"/>
            <a:ext cx="8828100" cy="336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600"/>
              <a:t>Loss function with class weight</a:t>
            </a:r>
            <a:endParaRPr sz="19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Rainy, Snow 에 대해 가중치 부여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182875" y="951801"/>
            <a:ext cx="8828100" cy="160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500"/>
              <a:t>3 Frame Inference</a:t>
            </a:r>
            <a:endParaRPr b="1" sz="15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Frame 0, 25, 49 Inference and Hard-voting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Robust </a:t>
            </a:r>
            <a:r>
              <a:rPr lang="ko-KR"/>
              <a:t>performance</a:t>
            </a:r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b="3873" l="4260" r="68391" t="0"/>
          <a:stretch/>
        </p:blipFill>
        <p:spPr>
          <a:xfrm>
            <a:off x="685600" y="2772316"/>
            <a:ext cx="2564210" cy="176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Weather  </a:t>
            </a:r>
            <a:r>
              <a:rPr lang="ko-KR" sz="2300"/>
              <a:t>: Hard-voting Inference</a:t>
            </a:r>
            <a:endParaRPr sz="2300"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 b="3873" l="36220" r="35344" t="0"/>
          <a:stretch/>
        </p:blipFill>
        <p:spPr>
          <a:xfrm>
            <a:off x="3340407" y="2761300"/>
            <a:ext cx="2682789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 b="3873" l="69076" r="3745" t="0"/>
          <a:stretch/>
        </p:blipFill>
        <p:spPr>
          <a:xfrm>
            <a:off x="6072665" y="2761345"/>
            <a:ext cx="2564210" cy="177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Weather  </a:t>
            </a:r>
            <a:r>
              <a:rPr lang="ko-KR" sz="2300"/>
              <a:t>: Ablation study </a:t>
            </a:r>
            <a:endParaRPr sz="2300"/>
          </a:p>
        </p:txBody>
      </p:sp>
      <p:graphicFrame>
        <p:nvGraphicFramePr>
          <p:cNvPr id="215" name="Google Shape;215;p22"/>
          <p:cNvGraphicFramePr/>
          <p:nvPr/>
        </p:nvGraphicFramePr>
        <p:xfrm>
          <a:off x="736375" y="80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{AEDAB822-BA76-4D78-A9CF-6AFE382E198D}</a:tableStyleId>
              </a:tblPr>
              <a:tblGrid>
                <a:gridCol w="1215850"/>
                <a:gridCol w="2426775"/>
                <a:gridCol w="801800"/>
                <a:gridCol w="1322550"/>
                <a:gridCol w="1356600"/>
              </a:tblGrid>
              <a:tr h="44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ResNet 50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Data augmentation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Weight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Val F1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Test F1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28575" marL="2857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4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1st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434343"/>
                          </a:solidFill>
                        </a:rPr>
                        <a:t>X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434343"/>
                          </a:solidFill>
                        </a:rPr>
                        <a:t>x</a:t>
                      </a:r>
                      <a:endParaRPr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0.82641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8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2nd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434343"/>
                          </a:solidFill>
                        </a:rPr>
                        <a:t>Horizontal Flip</a:t>
                      </a:r>
                      <a:r>
                        <a:rPr lang="ko-KR">
                          <a:solidFill>
                            <a:srgbClr val="434343"/>
                          </a:solidFill>
                        </a:rPr>
                        <a:t>, Rotation, </a:t>
                      </a:r>
                      <a:r>
                        <a:rPr lang="ko-KR">
                          <a:solidFill>
                            <a:srgbClr val="434343"/>
                          </a:solidFill>
                        </a:rPr>
                        <a:t>ColorJitter</a:t>
                      </a:r>
                      <a:r>
                        <a:rPr lang="ko-KR">
                          <a:solidFill>
                            <a:srgbClr val="434343"/>
                          </a:solidFill>
                        </a:rPr>
                        <a:t>, Crop,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434343"/>
                          </a:solidFill>
                        </a:rPr>
                        <a:t>Random Erase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434343"/>
                          </a:solidFill>
                        </a:rPr>
                        <a:t>x</a:t>
                      </a:r>
                      <a:endParaRPr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0.87193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0.467 / 0.575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4th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2nd</a:t>
                      </a:r>
                      <a:r>
                        <a:rPr lang="ko-KR">
                          <a:solidFill>
                            <a:srgbClr val="434343"/>
                          </a:solidFill>
                        </a:rPr>
                        <a:t>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rgbClr val="434343"/>
                          </a:solidFill>
                        </a:rPr>
                        <a:t>+ Vertical Flip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rgbClr val="434343"/>
                          </a:solidFill>
                        </a:rPr>
                        <a:t>-   ColorJitter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434343"/>
                          </a:solidFill>
                        </a:rPr>
                        <a:t>x</a:t>
                      </a:r>
                      <a:endParaRPr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0.82904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-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2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6th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2nd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rgbClr val="434343"/>
                          </a:solidFill>
                        </a:rPr>
                        <a:t>- Random Erase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o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0.82786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0.518 / 0.734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8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7th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2nd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434343"/>
                          </a:solidFill>
                        </a:rPr>
                        <a:t>o</a:t>
                      </a:r>
                      <a:endParaRPr b="1" sz="16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0.86038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434343"/>
                          </a:solidFill>
                        </a:rPr>
                        <a:t>0.618 / 0.723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583975" y="5006576"/>
            <a:ext cx="8828100" cy="133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-KR" sz="1700"/>
              <a:t>augmentation 적용 시 성능이 높아짐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-KR" sz="1700"/>
              <a:t>Vertical Flip은 성능 하락 , ColorJitter는 성능 상승 예상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ko-KR" sz="1700"/>
              <a:t>Random Erase -&gt; Robust Model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182875" y="723200"/>
            <a:ext cx="8828100" cy="491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500"/>
              <a:t>New datasets</a:t>
            </a:r>
            <a:endParaRPr b="1" sz="2500"/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현 데이터와 유사한 날씨 </a:t>
            </a:r>
            <a:r>
              <a:rPr lang="ko-KR"/>
              <a:t>Dataset</a:t>
            </a:r>
            <a:r>
              <a:rPr lang="ko-KR"/>
              <a:t> 부재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200"/>
              <a:t>Semi-supervised learning</a:t>
            </a:r>
            <a:endParaRPr b="1" sz="22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Label 0 은 crash에 대한 정보만 존재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Weather  </a:t>
            </a:r>
            <a:r>
              <a:rPr lang="ko-KR" sz="2300"/>
              <a:t>: Data addition</a:t>
            </a:r>
            <a:endParaRPr sz="2300"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4242" l="0" r="0" t="0"/>
          <a:stretch/>
        </p:blipFill>
        <p:spPr>
          <a:xfrm>
            <a:off x="737850" y="3147950"/>
            <a:ext cx="6065999" cy="8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182875" y="4311350"/>
            <a:ext cx="579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적용 시점 기준 Best Weather Model 사용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use threshold over 0.8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Weather  </a:t>
            </a:r>
            <a:r>
              <a:rPr lang="ko-KR" sz="2300"/>
              <a:t>: Fail….</a:t>
            </a:r>
            <a:endParaRPr sz="2300"/>
          </a:p>
        </p:txBody>
      </p: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182875" y="799400"/>
            <a:ext cx="8828100" cy="491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300"/>
              <a:t>Data addition Results</a:t>
            </a:r>
            <a:endParaRPr sz="1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Snow에 대해서 잘 예측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Rainy에 대해서는 밤인 경우가 많았음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300"/>
              <a:t>Discussion</a:t>
            </a:r>
            <a:endParaRPr b="1" sz="23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눈이 쌓인 구별가능한 특성 때문에 Snow 잘 예측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사용한 모델 또한 Rainy에 대해 좋은 특징 추출 실패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젖은 땅을 통해 모델이 비를 예측 → 밤에 어두운 땅을 비로 혼동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82880" y="723205"/>
            <a:ext cx="8828100" cy="5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1380"/>
          <a:stretch/>
        </p:blipFill>
        <p:spPr>
          <a:xfrm>
            <a:off x="0" y="2286150"/>
            <a:ext cx="9144000" cy="464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4">
            <a:alphaModFix/>
          </a:blip>
          <a:srcRect b="0" l="544" r="376" t="0"/>
          <a:stretch/>
        </p:blipFill>
        <p:spPr>
          <a:xfrm>
            <a:off x="0" y="532125"/>
            <a:ext cx="9144001" cy="179808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/>
          <p:nvPr/>
        </p:nvSpPr>
        <p:spPr>
          <a:xfrm>
            <a:off x="0" y="5240975"/>
            <a:ext cx="9144000" cy="43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Final Result</a:t>
            </a:r>
            <a:r>
              <a:rPr lang="ko-KR" sz="3800"/>
              <a:t>  </a:t>
            </a:r>
            <a:r>
              <a:rPr lang="ko-KR" sz="2300"/>
              <a:t>: </a:t>
            </a:r>
            <a:r>
              <a:rPr lang="ko-KR" sz="2300"/>
              <a:t>Leaderboard</a:t>
            </a: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133320" y="44626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Final Model  </a:t>
            </a:r>
            <a:r>
              <a:rPr lang="ko-KR" sz="2300"/>
              <a:t>: CFG</a:t>
            </a:r>
            <a:endParaRPr/>
          </a:p>
        </p:txBody>
      </p:sp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462750" y="760725"/>
            <a:ext cx="7365000" cy="149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ko-KR" sz="2400">
                <a:solidFill>
                  <a:srgbClr val="000000"/>
                </a:solidFill>
              </a:rPr>
              <a:t>CFG</a:t>
            </a:r>
            <a:endParaRPr b="1" sz="2400">
              <a:solidFill>
                <a:srgbClr val="000000"/>
              </a:solidFill>
            </a:endParaRPr>
          </a:p>
          <a:p>
            <a:pPr indent="-23495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b="1" lang="ko-KR" sz="1700">
                <a:solidFill>
                  <a:srgbClr val="000000"/>
                </a:solidFill>
              </a:rPr>
              <a:t>crash+ego</a:t>
            </a:r>
            <a:endParaRPr sz="1400">
              <a:solidFill>
                <a:srgbClr val="000000"/>
              </a:solidFill>
            </a:endParaRPr>
          </a:p>
          <a:p>
            <a:pPr indent="-158750" lvl="2" marL="108585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ko-KR" sz="1400">
                <a:solidFill>
                  <a:srgbClr val="000000"/>
                </a:solidFill>
              </a:rPr>
              <a:t>Img_size: 128, batch_size: 4, lr: 1e-5</a:t>
            </a:r>
            <a:endParaRPr sz="1400">
              <a:solidFill>
                <a:srgbClr val="000000"/>
              </a:solidFill>
            </a:endParaRPr>
          </a:p>
          <a:p>
            <a:pPr indent="-158750" lvl="2" marL="10858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ko-KR" sz="1400">
                <a:solidFill>
                  <a:srgbClr val="000000"/>
                </a:solidFill>
              </a:rPr>
              <a:t>augmentation : Horizontal Flip, Rotate, </a:t>
            </a:r>
            <a:r>
              <a:rPr lang="ko-KR" sz="1300"/>
              <a:t>Brightness</a:t>
            </a:r>
            <a:r>
              <a:rPr lang="ko-KR" sz="1400">
                <a:solidFill>
                  <a:srgbClr val="000000"/>
                </a:solidFill>
              </a:rPr>
              <a:t>, Gauss Noise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462750" y="2253225"/>
            <a:ext cx="73212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495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2" marL="108585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Img_size: 224, batch_size: 32, lr: 1e-5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2" marL="108585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augmentation :  Horizontal Flip, Rotate, ColorJitter, Crop, RandomErase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2" marL="108585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weight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2" marL="108585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Semi-supervised Learning</a:t>
            </a:r>
            <a:endParaRPr/>
          </a:p>
        </p:txBody>
      </p:sp>
      <p:sp>
        <p:nvSpPr>
          <p:cNvPr id="241" name="Google Shape;241;p25"/>
          <p:cNvSpPr txBox="1"/>
          <p:nvPr/>
        </p:nvSpPr>
        <p:spPr>
          <a:xfrm>
            <a:off x="462750" y="3918600"/>
            <a:ext cx="63477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495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timing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2" marL="108585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Img_size: 128, batch_size: 16, lr: 1e-5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2" marL="108585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augmentation : Horizontal Flip, Rotate, </a:t>
            </a:r>
            <a:r>
              <a:rPr lang="ko-K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Brightness</a:t>
            </a: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Gauss Noise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2" marL="108585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k-fold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133320" y="44626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Final Model</a:t>
            </a:r>
            <a:r>
              <a:rPr lang="ko-KR" sz="3800"/>
              <a:t>  </a:t>
            </a:r>
            <a:r>
              <a:rPr lang="ko-KR" sz="2300"/>
              <a:t>: Public 1st</a:t>
            </a:r>
            <a:endParaRPr/>
          </a:p>
        </p:txBody>
      </p:sp>
      <p:sp>
        <p:nvSpPr>
          <p:cNvPr id="248" name="Google Shape;248;p26"/>
          <p:cNvSpPr txBox="1"/>
          <p:nvPr>
            <p:ph idx="1" type="body"/>
          </p:nvPr>
        </p:nvSpPr>
        <p:spPr>
          <a:xfrm>
            <a:off x="310350" y="760725"/>
            <a:ext cx="8828100" cy="158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/>
              <a:t>Public 1st Model</a:t>
            </a:r>
            <a:endParaRPr sz="2400"/>
          </a:p>
          <a:p>
            <a:pPr indent="-241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ko-KR" sz="1800"/>
              <a:t>Model   : </a:t>
            </a:r>
            <a:r>
              <a:rPr lang="ko-KR" sz="1800"/>
              <a:t>ResNet 3D</a:t>
            </a:r>
            <a:r>
              <a:rPr lang="ko-KR" sz="1800"/>
              <a:t>-18 + Swin-base</a:t>
            </a:r>
            <a:endParaRPr sz="1800"/>
          </a:p>
          <a:p>
            <a:pPr indent="-241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ko-KR" sz="1800"/>
              <a:t>P</a:t>
            </a:r>
            <a:r>
              <a:rPr lang="ko-KR" sz="1800"/>
              <a:t>ublic    : 0.725 </a:t>
            </a:r>
            <a:endParaRPr sz="1800"/>
          </a:p>
          <a:p>
            <a:pPr indent="-2413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ko-KR" sz="1800"/>
              <a:t>Private  : 0.607</a:t>
            </a:r>
            <a:endParaRPr sz="1800"/>
          </a:p>
          <a:p>
            <a:pPr indent="-2667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t/>
            </a:r>
            <a:endParaRPr sz="1800"/>
          </a:p>
          <a:p>
            <a:pPr indent="0" lvl="0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9" name="Google Shape;249;p26"/>
          <p:cNvSpPr txBox="1"/>
          <p:nvPr/>
        </p:nvSpPr>
        <p:spPr>
          <a:xfrm>
            <a:off x="310350" y="2497025"/>
            <a:ext cx="42315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1st Model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 : ResNet 3D-18 + ResNet50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  : 0.618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: 0.723</a:t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310350" y="4268625"/>
            <a:ext cx="46314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 Model  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 : ResNet 3D-18 + Swin-base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  : 0.687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: 0.688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133320" y="44626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Discussion</a:t>
            </a:r>
            <a:endParaRPr/>
          </a:p>
        </p:txBody>
      </p:sp>
      <p:graphicFrame>
        <p:nvGraphicFramePr>
          <p:cNvPr id="257" name="Google Shape;257;p27"/>
          <p:cNvGraphicFramePr/>
          <p:nvPr/>
        </p:nvGraphicFramePr>
        <p:xfrm>
          <a:off x="723925" y="244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{AEDAB822-BA76-4D78-A9CF-6AFE382E198D}</a:tableStyleId>
              </a:tblPr>
              <a:tblGrid>
                <a:gridCol w="1183325"/>
                <a:gridCol w="1183325"/>
                <a:gridCol w="1183325"/>
                <a:gridCol w="1183325"/>
                <a:gridCol w="1183325"/>
              </a:tblGrid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Prediction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Crash+ego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weather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timing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Prediction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3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70C0"/>
                          </a:solidFill>
                        </a:rPr>
                        <a:t>correct</a:t>
                      </a:r>
                      <a:endParaRPr b="1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0000"/>
                          </a:solidFill>
                        </a:rPr>
                        <a:t>incorrect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70C0"/>
                          </a:solidFill>
                        </a:rPr>
                        <a:t>correct</a:t>
                      </a:r>
                      <a:endParaRPr b="1">
                        <a:solidFill>
                          <a:srgbClr val="0070C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8" name="Google Shape;258;p27"/>
          <p:cNvGraphicFramePr/>
          <p:nvPr/>
        </p:nvGraphicFramePr>
        <p:xfrm>
          <a:off x="723925" y="421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{AEDAB822-BA76-4D78-A9CF-6AFE382E198D}</a:tableStyleId>
              </a:tblPr>
              <a:tblGrid>
                <a:gridCol w="1183325"/>
                <a:gridCol w="1183325"/>
                <a:gridCol w="1183325"/>
                <a:gridCol w="1183325"/>
                <a:gridCol w="1183325"/>
              </a:tblGrid>
              <a:tr h="33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Prediction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Crash+ego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weather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timing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chemeClr val="dk1"/>
                          </a:solidFill>
                        </a:rPr>
                        <a:t>Prediction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0000"/>
                          </a:solidFill>
                        </a:rPr>
                        <a:t>incorrect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0000"/>
                          </a:solidFill>
                        </a:rPr>
                        <a:t>incorrect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0000"/>
                          </a:solidFill>
                        </a:rPr>
                        <a:t>incorrect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p27"/>
          <p:cNvSpPr txBox="1"/>
          <p:nvPr>
            <p:ph idx="1" type="body"/>
          </p:nvPr>
        </p:nvSpPr>
        <p:spPr>
          <a:xfrm>
            <a:off x="182875" y="875600"/>
            <a:ext cx="8828100" cy="12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600"/>
              <a:t>Score stagnation</a:t>
            </a:r>
            <a:endParaRPr sz="19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각 레이블에 대한 결과를 합치는 과정에서 발생 예상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133320" y="44626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Discussion </a:t>
            </a:r>
            <a:r>
              <a:rPr lang="ko-KR" sz="2300"/>
              <a:t>: Hard voting various models</a:t>
            </a:r>
            <a:endParaRPr/>
          </a:p>
        </p:txBody>
      </p:sp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182875" y="875600"/>
            <a:ext cx="8828100" cy="260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Used Model : ResNet3D, ViT, ResNet50, Swin-base, ConvNeXt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/>
              <a:t>Public   : 0.604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-KR"/>
              <a:t>Private : 0.663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182875" y="840000"/>
            <a:ext cx="390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 Models Ensemble</a:t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182875" y="2837200"/>
            <a:ext cx="41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 -&gt; Low original performances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idx="1" type="body"/>
          </p:nvPr>
        </p:nvSpPr>
        <p:spPr>
          <a:xfrm>
            <a:off x="182880" y="875605"/>
            <a:ext cx="8828100" cy="556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원본 데이터의 낮은 품질 + 어려운 특징 (Rainy)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추가 데이터셋 부재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생성형 모델 적용 실패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 txBox="1"/>
          <p:nvPr>
            <p:ph type="title"/>
          </p:nvPr>
        </p:nvSpPr>
        <p:spPr>
          <a:xfrm>
            <a:off x="133320" y="44626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Discussion </a:t>
            </a:r>
            <a:r>
              <a:rPr lang="ko-KR" sz="2300"/>
              <a:t>: Limitations</a:t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 rotWithShape="1">
          <a:blip r:embed="rId3">
            <a:alphaModFix/>
          </a:blip>
          <a:srcRect b="34911" l="53060" r="0" t="35819"/>
          <a:stretch/>
        </p:blipFill>
        <p:spPr>
          <a:xfrm>
            <a:off x="712125" y="2386950"/>
            <a:ext cx="5673250" cy="167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182875" y="4140425"/>
            <a:ext cx="707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Label에 대한 test score 알 수 없음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semi-supervised learning 불완전한 적용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ctrTitle"/>
          </p:nvPr>
        </p:nvSpPr>
        <p:spPr>
          <a:xfrm>
            <a:off x="685800" y="2819171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ko-KR" sz="3800"/>
              <a:t>Thank you!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" type="body"/>
          </p:nvPr>
        </p:nvSpPr>
        <p:spPr>
          <a:xfrm>
            <a:off x="4819650" y="1524000"/>
            <a:ext cx="4236000" cy="48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ko-KR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i="0" lang="ko-KR">
                <a:latin typeface="Roboto"/>
                <a:ea typeface="Roboto"/>
                <a:cs typeface="Roboto"/>
                <a:sym typeface="Roboto"/>
              </a:rPr>
              <a:t>rash</a:t>
            </a:r>
            <a:r>
              <a:rPr b="0" i="0" lang="ko-KR">
                <a:latin typeface="Roboto"/>
                <a:ea typeface="Roboto"/>
                <a:cs typeface="Roboto"/>
                <a:sym typeface="Roboto"/>
              </a:rPr>
              <a:t> : 차량 충돌 여부 (No/Yes)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ko-KR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1" i="0" lang="ko-KR">
                <a:latin typeface="Roboto"/>
                <a:ea typeface="Roboto"/>
                <a:cs typeface="Roboto"/>
                <a:sym typeface="Roboto"/>
              </a:rPr>
              <a:t>go-Involve</a:t>
            </a:r>
            <a:r>
              <a:rPr b="0" i="0" lang="ko-KR">
                <a:latin typeface="Roboto"/>
                <a:ea typeface="Roboto"/>
                <a:cs typeface="Roboto"/>
                <a:sym typeface="Roboto"/>
              </a:rPr>
              <a:t> : 본인 차량</a:t>
            </a:r>
            <a:r>
              <a:rPr lang="ko-KR">
                <a:latin typeface="Roboto"/>
                <a:ea typeface="Roboto"/>
                <a:cs typeface="Roboto"/>
                <a:sym typeface="Roboto"/>
              </a:rPr>
              <a:t>과</a:t>
            </a:r>
            <a:r>
              <a:rPr b="0" i="0" lang="ko-KR">
                <a:latin typeface="Roboto"/>
                <a:ea typeface="Roboto"/>
                <a:cs typeface="Roboto"/>
                <a:sym typeface="Roboto"/>
              </a:rPr>
              <a:t> 충돌 여부 (No/Yes)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ko-KR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i="0" lang="ko-KR">
                <a:latin typeface="Roboto"/>
                <a:ea typeface="Roboto"/>
                <a:cs typeface="Roboto"/>
                <a:sym typeface="Roboto"/>
              </a:rPr>
              <a:t>eather</a:t>
            </a:r>
            <a:r>
              <a:rPr b="0" i="0" lang="ko-KR">
                <a:latin typeface="Roboto"/>
                <a:ea typeface="Roboto"/>
                <a:cs typeface="Roboto"/>
                <a:sym typeface="Roboto"/>
              </a:rPr>
              <a:t> : 날씨 상황 (Normal/Snowy/Rainy)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ko-KR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i="0" lang="ko-KR">
                <a:latin typeface="Roboto"/>
                <a:ea typeface="Roboto"/>
                <a:cs typeface="Roboto"/>
                <a:sym typeface="Roboto"/>
              </a:rPr>
              <a:t>iming</a:t>
            </a:r>
            <a:r>
              <a:rPr b="0" i="0" lang="ko-KR">
                <a:latin typeface="Roboto"/>
                <a:ea typeface="Roboto"/>
                <a:cs typeface="Roboto"/>
                <a:sym typeface="Roboto"/>
              </a:rPr>
              <a:t> : 낮과 밤</a:t>
            </a:r>
            <a:r>
              <a:rPr lang="ko-K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ko-KR">
                <a:latin typeface="Roboto"/>
                <a:ea typeface="Roboto"/>
                <a:cs typeface="Roboto"/>
                <a:sym typeface="Roboto"/>
              </a:rPr>
              <a:t>(Day/Night)</a:t>
            </a:r>
            <a:endParaRPr/>
          </a:p>
        </p:txBody>
      </p:sp>
      <p:pic>
        <p:nvPicPr>
          <p:cNvPr descr="텍스트, 번호, 스크린샷, 낱말맞추기 퍼즐이(가) 표시된 사진&#10;&#10;자동 생성된 설명" id="52" name="Google Shape;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25" y="1458825"/>
            <a:ext cx="4398275" cy="38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285725" y="802975"/>
            <a:ext cx="871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블랙박스 영상을 보고 충돌 여부, 날씨, 시간을 분류하는 video classification 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About Task</a:t>
            </a:r>
            <a:r>
              <a:rPr lang="ko-KR" sz="3800"/>
              <a:t>  </a:t>
            </a:r>
            <a:r>
              <a:rPr lang="ko-KR" sz="2300"/>
              <a:t>: Label information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182875" y="799404"/>
            <a:ext cx="88281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/>
              <a:t>차량 블랙박스 영상 데이터 5초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/>
              <a:t>데이터는 초당 10프레임으로 총 50프레임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/>
              <a:t>불균형한 레이블 - 특정 레이블에 대한 저조한 학습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4550" y="2389300"/>
            <a:ext cx="3267500" cy="36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Data</a:t>
            </a:r>
            <a:r>
              <a:rPr lang="ko-KR" sz="3800"/>
              <a:t> </a:t>
            </a:r>
            <a:r>
              <a:rPr lang="ko-KR" sz="2300"/>
              <a:t>: Information</a:t>
            </a:r>
            <a:endParaRPr sz="2300"/>
          </a:p>
        </p:txBody>
      </p:sp>
      <p:sp>
        <p:nvSpPr>
          <p:cNvPr id="62" name="Google Shape;62;p9"/>
          <p:cNvSpPr txBox="1"/>
          <p:nvPr/>
        </p:nvSpPr>
        <p:spPr>
          <a:xfrm>
            <a:off x="182875" y="2389300"/>
            <a:ext cx="46458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1" marL="685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○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  6  : 사고 + 본인 차량 충돌O + 비 + 밤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○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10 : 사고 + 본인 차량 충돌 X + 눈 + 밤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182880" y="723205"/>
            <a:ext cx="8828100" cy="5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잘못 지정된 레이블 - 일반화 능력 저하, 경계 값 분류 오류</a:t>
            </a:r>
            <a:endParaRPr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→ train 데이터에 대해 직접 확인 후 레이블 다시 지정</a:t>
            </a:r>
            <a:endParaRPr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ex&gt; Label 5 &lt;Day&gt; --&gt; Label 6 &lt;Night&gt;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25" y="2321350"/>
            <a:ext cx="6680275" cy="37576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Data</a:t>
            </a:r>
            <a:r>
              <a:rPr lang="ko-KR" sz="3800"/>
              <a:t> </a:t>
            </a:r>
            <a:r>
              <a:rPr lang="ko-KR" sz="2300"/>
              <a:t>: Incorrect label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259080" y="799405"/>
            <a:ext cx="8828100" cy="5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ko-KR" sz="3100"/>
              <a:t>Macro F1 score</a:t>
            </a:r>
            <a:endParaRPr b="1" sz="3100"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각 클래스마다 F1 score 계산 후 평균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모든 클래스 F1에 동일한 가중치, 빈도가 낮은 데이터 예측 중요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63" y="3450213"/>
            <a:ext cx="581977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Evaluation Metric </a:t>
            </a:r>
            <a:r>
              <a:rPr lang="ko-KR" sz="2300"/>
              <a:t>: Macro F1 score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980100" y="2431727"/>
            <a:ext cx="2124300" cy="9429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3D CNN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4072959" y="2412125"/>
            <a:ext cx="2124300" cy="981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980100" y="5149945"/>
            <a:ext cx="2124300" cy="9429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Swin3D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980100" y="3740656"/>
            <a:ext cx="2124300" cy="9429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 3D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4072959" y="3721053"/>
            <a:ext cx="2124300" cy="981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EffificentNet</a:t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4072959" y="5130343"/>
            <a:ext cx="2124300" cy="981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ConvNeXt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6481848" y="5130343"/>
            <a:ext cx="2124300" cy="981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Swin-</a:t>
            </a:r>
            <a:endParaRPr b="1" sz="2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Transformer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9" name="Google Shape;89;p12"/>
          <p:cNvSpPr/>
          <p:nvPr/>
        </p:nvSpPr>
        <p:spPr>
          <a:xfrm>
            <a:off x="6481848" y="3721053"/>
            <a:ext cx="2124300" cy="981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0" name="Google Shape;90;p12"/>
          <p:cNvSpPr/>
          <p:nvPr/>
        </p:nvSpPr>
        <p:spPr>
          <a:xfrm>
            <a:off x="1011825" y="1057150"/>
            <a:ext cx="2124300" cy="5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Video Model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4072950" y="1057150"/>
            <a:ext cx="2124300" cy="5568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b="1" lang="ko-KR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  <a:endParaRPr b="1" sz="2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1980850" y="3244475"/>
            <a:ext cx="1627800" cy="277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st="952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r>
              <a:rPr b="1" lang="ko-K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ko-K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</a:t>
            </a:r>
            <a:r>
              <a:rPr b="1" lang="ko-K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lang="ko-K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1"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4939875" y="3244475"/>
            <a:ext cx="1627800" cy="2775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57150" rotWithShape="0" algn="bl" dist="952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Base-line</a:t>
            </a:r>
            <a:endParaRPr b="1" sz="1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2"/>
          <p:cNvSpPr/>
          <p:nvPr/>
        </p:nvSpPr>
        <p:spPr>
          <a:xfrm>
            <a:off x="1980850" y="4486125"/>
            <a:ext cx="1627800" cy="277500"/>
          </a:xfrm>
          <a:prstGeom prst="rect">
            <a:avLst/>
          </a:prstGeom>
          <a:solidFill>
            <a:srgbClr val="674EA7"/>
          </a:solidFill>
          <a:ln>
            <a:noFill/>
          </a:ln>
          <a:effectLst>
            <a:outerShdw blurRad="57150" rotWithShape="0" algn="bl" dist="952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endParaRPr b="1"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2"/>
          <p:cNvSpPr/>
          <p:nvPr/>
        </p:nvSpPr>
        <p:spPr>
          <a:xfrm>
            <a:off x="7587925" y="5994250"/>
            <a:ext cx="1627800" cy="277500"/>
          </a:xfrm>
          <a:prstGeom prst="rect">
            <a:avLst/>
          </a:prstGeom>
          <a:solidFill>
            <a:srgbClr val="45818E"/>
          </a:solidFill>
          <a:ln>
            <a:noFill/>
          </a:ln>
          <a:effectLst>
            <a:outerShdw blurRad="57150" rotWithShape="0" algn="bl" dist="952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2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Models </a:t>
            </a:r>
            <a:r>
              <a:rPr lang="ko-KR" sz="2300"/>
              <a:t>: Used models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4190425" y="875600"/>
            <a:ext cx="4744500" cy="50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Conv3d : 4개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Linear 1개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13개 Label 대해 학습 후 예측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public 점수: </a:t>
            </a:r>
            <a:r>
              <a:rPr lang="ko-KR">
                <a:solidFill>
                  <a:srgbClr val="FF0000"/>
                </a:solidFill>
              </a:rPr>
              <a:t>0.19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/>
              <a:t>private 점수: </a:t>
            </a:r>
            <a:r>
              <a:rPr lang="ko-KR">
                <a:solidFill>
                  <a:srgbClr val="FF0000"/>
                </a:solidFill>
              </a:rPr>
              <a:t>0.21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25" y="890588"/>
            <a:ext cx="371475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Base Model </a:t>
            </a:r>
            <a:r>
              <a:rPr lang="ko-KR" sz="2300"/>
              <a:t>: 3D CNN</a:t>
            </a:r>
            <a:r>
              <a:rPr lang="ko-KR" sz="3800"/>
              <a:t> </a:t>
            </a:r>
            <a:endParaRPr sz="3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613348" y="1849696"/>
            <a:ext cx="1802100" cy="9117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crash</a:t>
            </a:r>
            <a:endParaRPr b="1"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13348" y="2990689"/>
            <a:ext cx="1802100" cy="9117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ego</a:t>
            </a:r>
            <a:endParaRPr b="1" sz="19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Involve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613348" y="4131682"/>
            <a:ext cx="1802100" cy="9117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  <a:endParaRPr b="1" sz="20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613348" y="5272675"/>
            <a:ext cx="1802100" cy="9117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timing</a:t>
            </a:r>
            <a:endParaRPr b="1" sz="22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3655210" y="1971234"/>
            <a:ext cx="1802100" cy="17523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crash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ego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3607318" y="4131694"/>
            <a:ext cx="1802100" cy="9117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  <a:endParaRPr b="1" sz="20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3655234" y="5272675"/>
            <a:ext cx="1802100" cy="9117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timing</a:t>
            </a:r>
            <a:endParaRPr b="1" sz="22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6601288" y="4131694"/>
            <a:ext cx="1802100" cy="911700"/>
          </a:xfrm>
          <a:prstGeom prst="ellipse">
            <a:avLst/>
          </a:prstGeom>
          <a:solidFill>
            <a:srgbClr val="93C47D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  <a:endParaRPr b="1"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6601288" y="5272675"/>
            <a:ext cx="1802100" cy="9117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timing</a:t>
            </a:r>
            <a:endParaRPr b="1" sz="22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6547967" y="1971234"/>
            <a:ext cx="1802100" cy="17523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114300" rotWithShape="0" algn="bl" dir="17460000" dist="2857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crash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ego</a:t>
            </a:r>
            <a:endParaRPr b="1" sz="26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7353464" y="4837973"/>
            <a:ext cx="1240500" cy="2715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57150" rotWithShape="0" algn="bl" dist="952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 sz="1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475250" y="1057125"/>
            <a:ext cx="2078400" cy="53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 1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3517112" y="1057137"/>
            <a:ext cx="2078400" cy="53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 2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6409869" y="1057125"/>
            <a:ext cx="2078400" cy="53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17460000" dist="7620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 3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4"/>
          <p:cNvSpPr/>
          <p:nvPr/>
        </p:nvSpPr>
        <p:spPr>
          <a:xfrm rot="1363364">
            <a:off x="2473105" y="2237748"/>
            <a:ext cx="886940" cy="449793"/>
          </a:xfrm>
          <a:prstGeom prst="rightArrow">
            <a:avLst>
              <a:gd fmla="val 30001" name="adj1"/>
              <a:gd fmla="val 6022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 rot="-1234451">
            <a:off x="2472991" y="3010588"/>
            <a:ext cx="886973" cy="449894"/>
          </a:xfrm>
          <a:prstGeom prst="rightArrow">
            <a:avLst>
              <a:gd fmla="val 30001" name="adj1"/>
              <a:gd fmla="val 6022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4"/>
          <p:cNvSpPr txBox="1"/>
          <p:nvPr>
            <p:ph type="title"/>
          </p:nvPr>
        </p:nvSpPr>
        <p:spPr>
          <a:xfrm>
            <a:off x="133320" y="1"/>
            <a:ext cx="85725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/>
              <a:t>Model Train </a:t>
            </a:r>
            <a:r>
              <a:rPr lang="ko-KR" sz="2300"/>
              <a:t>: Method</a:t>
            </a:r>
            <a:endParaRPr sz="3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